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4" r:id="rId11"/>
    <p:sldId id="262" r:id="rId12"/>
    <p:sldId id="263"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375391B-96C2-4300-95AA-393279B76941}" type="datetimeFigureOut">
              <a:rPr lang="nl-NL" smtClean="0"/>
              <a:t>22-10-2020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EBB966-2858-4EB6-B6CC-620E3DAC0987}" type="slidenum">
              <a:rPr lang="nl-NL" smtClean="0"/>
              <a:t>‹nr.›</a:t>
            </a:fld>
            <a:endParaRPr lang="nl-NL"/>
          </a:p>
        </p:txBody>
      </p:sp>
    </p:spTree>
    <p:extLst>
      <p:ext uri="{BB962C8B-B14F-4D97-AF65-F5344CB8AC3E}">
        <p14:creationId xmlns:p14="http://schemas.microsoft.com/office/powerpoint/2010/main" val="117946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375391B-96C2-4300-95AA-393279B76941}" type="datetimeFigureOut">
              <a:rPr lang="nl-NL" smtClean="0"/>
              <a:t>22-10-2020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EBB966-2858-4EB6-B6CC-620E3DAC0987}" type="slidenum">
              <a:rPr lang="nl-NL" smtClean="0"/>
              <a:t>‹nr.›</a:t>
            </a:fld>
            <a:endParaRPr lang="nl-NL"/>
          </a:p>
        </p:txBody>
      </p:sp>
    </p:spTree>
    <p:extLst>
      <p:ext uri="{BB962C8B-B14F-4D97-AF65-F5344CB8AC3E}">
        <p14:creationId xmlns:p14="http://schemas.microsoft.com/office/powerpoint/2010/main" val="325208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375391B-96C2-4300-95AA-393279B76941}" type="datetimeFigureOut">
              <a:rPr lang="nl-NL" smtClean="0"/>
              <a:t>22-10-2020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EBB966-2858-4EB6-B6CC-620E3DAC0987}" type="slidenum">
              <a:rPr lang="nl-NL" smtClean="0"/>
              <a:t>‹nr.›</a:t>
            </a:fld>
            <a:endParaRPr lang="nl-NL"/>
          </a:p>
        </p:txBody>
      </p:sp>
    </p:spTree>
    <p:extLst>
      <p:ext uri="{BB962C8B-B14F-4D97-AF65-F5344CB8AC3E}">
        <p14:creationId xmlns:p14="http://schemas.microsoft.com/office/powerpoint/2010/main" val="10340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375391B-96C2-4300-95AA-393279B76941}" type="datetimeFigureOut">
              <a:rPr lang="nl-NL" smtClean="0"/>
              <a:t>22-10-2020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EBB966-2858-4EB6-B6CC-620E3DAC0987}" type="slidenum">
              <a:rPr lang="nl-NL" smtClean="0"/>
              <a:t>‹nr.›</a:t>
            </a:fld>
            <a:endParaRPr lang="nl-NL"/>
          </a:p>
        </p:txBody>
      </p:sp>
    </p:spTree>
    <p:extLst>
      <p:ext uri="{BB962C8B-B14F-4D97-AF65-F5344CB8AC3E}">
        <p14:creationId xmlns:p14="http://schemas.microsoft.com/office/powerpoint/2010/main" val="351939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375391B-96C2-4300-95AA-393279B76941}" type="datetimeFigureOut">
              <a:rPr lang="nl-NL" smtClean="0"/>
              <a:t>22-10-2020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EBB966-2858-4EB6-B6CC-620E3DAC0987}" type="slidenum">
              <a:rPr lang="nl-NL" smtClean="0"/>
              <a:t>‹nr.›</a:t>
            </a:fld>
            <a:endParaRPr lang="nl-NL"/>
          </a:p>
        </p:txBody>
      </p:sp>
    </p:spTree>
    <p:extLst>
      <p:ext uri="{BB962C8B-B14F-4D97-AF65-F5344CB8AC3E}">
        <p14:creationId xmlns:p14="http://schemas.microsoft.com/office/powerpoint/2010/main" val="60401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375391B-96C2-4300-95AA-393279B76941}" type="datetimeFigureOut">
              <a:rPr lang="nl-NL" smtClean="0"/>
              <a:t>22-10-2020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CEBB966-2858-4EB6-B6CC-620E3DAC0987}" type="slidenum">
              <a:rPr lang="nl-NL" smtClean="0"/>
              <a:t>‹nr.›</a:t>
            </a:fld>
            <a:endParaRPr lang="nl-NL"/>
          </a:p>
        </p:txBody>
      </p:sp>
    </p:spTree>
    <p:extLst>
      <p:ext uri="{BB962C8B-B14F-4D97-AF65-F5344CB8AC3E}">
        <p14:creationId xmlns:p14="http://schemas.microsoft.com/office/powerpoint/2010/main" val="169175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375391B-96C2-4300-95AA-393279B76941}" type="datetimeFigureOut">
              <a:rPr lang="nl-NL" smtClean="0"/>
              <a:t>22-10-2020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CEBB966-2858-4EB6-B6CC-620E3DAC0987}" type="slidenum">
              <a:rPr lang="nl-NL" smtClean="0"/>
              <a:t>‹nr.›</a:t>
            </a:fld>
            <a:endParaRPr lang="nl-NL"/>
          </a:p>
        </p:txBody>
      </p:sp>
    </p:spTree>
    <p:extLst>
      <p:ext uri="{BB962C8B-B14F-4D97-AF65-F5344CB8AC3E}">
        <p14:creationId xmlns:p14="http://schemas.microsoft.com/office/powerpoint/2010/main" val="248719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375391B-96C2-4300-95AA-393279B76941}" type="datetimeFigureOut">
              <a:rPr lang="nl-NL" smtClean="0"/>
              <a:t>22-10-2020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CEBB966-2858-4EB6-B6CC-620E3DAC0987}" type="slidenum">
              <a:rPr lang="nl-NL" smtClean="0"/>
              <a:t>‹nr.›</a:t>
            </a:fld>
            <a:endParaRPr lang="nl-NL"/>
          </a:p>
        </p:txBody>
      </p:sp>
    </p:spTree>
    <p:extLst>
      <p:ext uri="{BB962C8B-B14F-4D97-AF65-F5344CB8AC3E}">
        <p14:creationId xmlns:p14="http://schemas.microsoft.com/office/powerpoint/2010/main" val="342648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375391B-96C2-4300-95AA-393279B76941}" type="datetimeFigureOut">
              <a:rPr lang="nl-NL" smtClean="0"/>
              <a:t>22-10-2020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CEBB966-2858-4EB6-B6CC-620E3DAC0987}" type="slidenum">
              <a:rPr lang="nl-NL" smtClean="0"/>
              <a:t>‹nr.›</a:t>
            </a:fld>
            <a:endParaRPr lang="nl-NL"/>
          </a:p>
        </p:txBody>
      </p:sp>
    </p:spTree>
    <p:extLst>
      <p:ext uri="{BB962C8B-B14F-4D97-AF65-F5344CB8AC3E}">
        <p14:creationId xmlns:p14="http://schemas.microsoft.com/office/powerpoint/2010/main" val="416470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375391B-96C2-4300-95AA-393279B76941}" type="datetimeFigureOut">
              <a:rPr lang="nl-NL" smtClean="0"/>
              <a:t>22-10-2020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CEBB966-2858-4EB6-B6CC-620E3DAC0987}" type="slidenum">
              <a:rPr lang="nl-NL" smtClean="0"/>
              <a:t>‹nr.›</a:t>
            </a:fld>
            <a:endParaRPr lang="nl-NL"/>
          </a:p>
        </p:txBody>
      </p:sp>
    </p:spTree>
    <p:extLst>
      <p:ext uri="{BB962C8B-B14F-4D97-AF65-F5344CB8AC3E}">
        <p14:creationId xmlns:p14="http://schemas.microsoft.com/office/powerpoint/2010/main" val="62402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375391B-96C2-4300-95AA-393279B76941}" type="datetimeFigureOut">
              <a:rPr lang="nl-NL" smtClean="0"/>
              <a:t>22-10-2020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CEBB966-2858-4EB6-B6CC-620E3DAC0987}" type="slidenum">
              <a:rPr lang="nl-NL" smtClean="0"/>
              <a:t>‹nr.›</a:t>
            </a:fld>
            <a:endParaRPr lang="nl-NL"/>
          </a:p>
        </p:txBody>
      </p:sp>
    </p:spTree>
    <p:extLst>
      <p:ext uri="{BB962C8B-B14F-4D97-AF65-F5344CB8AC3E}">
        <p14:creationId xmlns:p14="http://schemas.microsoft.com/office/powerpoint/2010/main" val="287501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5391B-96C2-4300-95AA-393279B76941}" type="datetimeFigureOut">
              <a:rPr lang="nl-NL" smtClean="0"/>
              <a:t>22-10-2020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BB966-2858-4EB6-B6CC-620E3DAC0987}" type="slidenum">
              <a:rPr lang="nl-NL" smtClean="0"/>
              <a:t>‹nr.›</a:t>
            </a:fld>
            <a:endParaRPr lang="nl-NL"/>
          </a:p>
        </p:txBody>
      </p:sp>
    </p:spTree>
    <p:extLst>
      <p:ext uri="{BB962C8B-B14F-4D97-AF65-F5344CB8AC3E}">
        <p14:creationId xmlns:p14="http://schemas.microsoft.com/office/powerpoint/2010/main" val="3789022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rfmifWca3x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Les 6 </a:t>
            </a:r>
          </a:p>
        </p:txBody>
      </p:sp>
      <p:sp>
        <p:nvSpPr>
          <p:cNvPr id="3" name="Ondertitel 2"/>
          <p:cNvSpPr>
            <a:spLocks noGrp="1"/>
          </p:cNvSpPr>
          <p:nvPr>
            <p:ph type="subTitle" idx="1"/>
          </p:nvPr>
        </p:nvSpPr>
        <p:spPr/>
        <p:txBody>
          <a:bodyPr/>
          <a:lstStyle/>
          <a:p>
            <a:r>
              <a:rPr lang="nl-NL" dirty="0"/>
              <a:t>Herhaling en verdieping</a:t>
            </a:r>
          </a:p>
          <a:p>
            <a:r>
              <a:rPr lang="nl-NL" dirty="0"/>
              <a:t>De plant</a:t>
            </a:r>
          </a:p>
        </p:txBody>
      </p:sp>
    </p:spTree>
    <p:extLst>
      <p:ext uri="{BB962C8B-B14F-4D97-AF65-F5344CB8AC3E}">
        <p14:creationId xmlns:p14="http://schemas.microsoft.com/office/powerpoint/2010/main" val="53602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5229200"/>
            <a:ext cx="7772400" cy="1362075"/>
          </a:xfrm>
        </p:spPr>
        <p:txBody>
          <a:bodyPr/>
          <a:lstStyle/>
          <a:p>
            <a:r>
              <a:rPr lang="nl-NL" dirty="0"/>
              <a:t>Vorige les</a:t>
            </a:r>
          </a:p>
        </p:txBody>
      </p:sp>
      <p:sp>
        <p:nvSpPr>
          <p:cNvPr id="3" name="Tijdelijke aanduiding voor tekst 2"/>
          <p:cNvSpPr>
            <a:spLocks noGrp="1"/>
          </p:cNvSpPr>
          <p:nvPr>
            <p:ph type="body" idx="1"/>
          </p:nvPr>
        </p:nvSpPr>
        <p:spPr>
          <a:xfrm>
            <a:off x="323528" y="1412776"/>
            <a:ext cx="8099177" cy="3786213"/>
          </a:xfrm>
        </p:spPr>
        <p:txBody>
          <a:bodyPr>
            <a:normAutofit fontScale="77500" lnSpcReduction="20000"/>
          </a:bodyPr>
          <a:lstStyle/>
          <a:p>
            <a:pPr marL="342900" indent="-342900">
              <a:buFont typeface="Arial" pitchFamily="34" charset="0"/>
              <a:buChar char="•"/>
            </a:pPr>
            <a:r>
              <a:rPr lang="nl-NL" sz="3100" dirty="0"/>
              <a:t>Welke drie functies heeft de stengel?</a:t>
            </a:r>
          </a:p>
          <a:p>
            <a:pPr marL="342900" indent="-342900">
              <a:buFont typeface="Arial" pitchFamily="34" charset="0"/>
              <a:buChar char="•"/>
            </a:pPr>
            <a:endParaRPr lang="nl-NL" sz="3100" dirty="0"/>
          </a:p>
          <a:p>
            <a:pPr marL="342900" indent="-342900">
              <a:buFont typeface="Arial" pitchFamily="34" charset="0"/>
              <a:buChar char="•"/>
            </a:pPr>
            <a:r>
              <a:rPr lang="nl-NL" sz="3100" dirty="0"/>
              <a:t>Waaruit bestaat de stengel? </a:t>
            </a:r>
          </a:p>
          <a:p>
            <a:pPr marL="342900" indent="-342900">
              <a:buFont typeface="Arial" pitchFamily="34" charset="0"/>
              <a:buChar char="•"/>
            </a:pPr>
            <a:endParaRPr lang="nl-NL" sz="3100" dirty="0"/>
          </a:p>
          <a:p>
            <a:pPr marL="342900" indent="-342900">
              <a:buFont typeface="Arial" pitchFamily="34" charset="0"/>
              <a:buChar char="•"/>
            </a:pPr>
            <a:r>
              <a:rPr lang="nl-NL" sz="3100" dirty="0"/>
              <a:t>In de </a:t>
            </a:r>
            <a:r>
              <a:rPr lang="nl-NL" sz="3400" dirty="0"/>
              <a:t>top van de stengel zit het groeipunt, wat geeft deze in de vegetatieve en generatieve fase?</a:t>
            </a:r>
          </a:p>
          <a:p>
            <a:endParaRPr lang="nl-NL" sz="3400" dirty="0"/>
          </a:p>
          <a:p>
            <a:pPr marL="342900" indent="-342900">
              <a:buFont typeface="Arial" pitchFamily="34" charset="0"/>
              <a:buChar char="•"/>
            </a:pPr>
            <a:r>
              <a:rPr lang="nl-NL" sz="3400" dirty="0"/>
              <a:t>Waarvoor dienen de lenticellen op een stengel?</a:t>
            </a:r>
          </a:p>
          <a:p>
            <a:pPr marL="342900" indent="-342900">
              <a:buFont typeface="Arial" pitchFamily="34" charset="0"/>
              <a:buChar char="•"/>
            </a:pPr>
            <a:endParaRPr lang="nl-NL" sz="3400" dirty="0"/>
          </a:p>
          <a:p>
            <a:pPr marL="342900" indent="-342900">
              <a:buFont typeface="Arial" pitchFamily="34" charset="0"/>
              <a:buChar char="•"/>
            </a:pPr>
            <a:r>
              <a:rPr lang="nl-NL" sz="3400" dirty="0"/>
              <a:t>Leg de functie van hout- en bastvaten uit</a:t>
            </a:r>
          </a:p>
          <a:p>
            <a:pPr marL="342900" indent="-342900">
              <a:buFont typeface="Arial" pitchFamily="34" charset="0"/>
              <a:buChar char="•"/>
            </a:pPr>
            <a:endParaRPr lang="nl-NL" dirty="0"/>
          </a:p>
        </p:txBody>
      </p:sp>
    </p:spTree>
    <p:extLst>
      <p:ext uri="{BB962C8B-B14F-4D97-AF65-F5344CB8AC3E}">
        <p14:creationId xmlns:p14="http://schemas.microsoft.com/office/powerpoint/2010/main" val="2747959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5157192"/>
            <a:ext cx="7772400" cy="1362075"/>
          </a:xfrm>
        </p:spPr>
        <p:txBody>
          <a:bodyPr/>
          <a:lstStyle/>
          <a:p>
            <a:r>
              <a:rPr lang="nl-NL" dirty="0"/>
              <a:t>Inleiding</a:t>
            </a:r>
          </a:p>
        </p:txBody>
      </p:sp>
      <p:sp>
        <p:nvSpPr>
          <p:cNvPr id="3" name="Tijdelijke aanduiding voor tekst 2"/>
          <p:cNvSpPr>
            <a:spLocks noGrp="1"/>
          </p:cNvSpPr>
          <p:nvPr>
            <p:ph type="body" idx="1"/>
          </p:nvPr>
        </p:nvSpPr>
        <p:spPr>
          <a:xfrm>
            <a:off x="539552" y="1484785"/>
            <a:ext cx="7955161" cy="2922116"/>
          </a:xfrm>
        </p:spPr>
        <p:txBody>
          <a:bodyPr>
            <a:normAutofit/>
          </a:bodyPr>
          <a:lstStyle/>
          <a:p>
            <a:r>
              <a:rPr lang="nl-NL" dirty="0">
                <a:solidFill>
                  <a:schemeClr val="tx1"/>
                </a:solidFill>
              </a:rPr>
              <a:t>Tijdens de herfst zie je bladeren verkleuren naar allerlei tinten rood, oranje en geel. De bladeren sterven langzaam af, maar de boom zelf is nog springlevend. Bomen en andere planten doen dit met opzet! Ongezonde en overbodige bladeren, bloemen en andere delen van de plant laten ze gecontroleerd sterven. Dit heet apoptose</a:t>
            </a:r>
          </a:p>
          <a:p>
            <a:endParaRPr lang="nl-NL" dirty="0">
              <a:solidFill>
                <a:schemeClr val="tx1"/>
              </a:solidFill>
            </a:endParaRPr>
          </a:p>
          <a:p>
            <a:r>
              <a:rPr lang="nl-NL" dirty="0">
                <a:hlinkClick r:id="rId2"/>
              </a:rPr>
              <a:t>https://www.youtube.com/watch?v=rfmifWca3xg</a:t>
            </a:r>
            <a:endParaRPr lang="nl-NL" dirty="0">
              <a:solidFill>
                <a:schemeClr val="tx1"/>
              </a:solidFill>
            </a:endParaRPr>
          </a:p>
        </p:txBody>
      </p:sp>
    </p:spTree>
    <p:extLst>
      <p:ext uri="{BB962C8B-B14F-4D97-AF65-F5344CB8AC3E}">
        <p14:creationId xmlns:p14="http://schemas.microsoft.com/office/powerpoint/2010/main" val="365490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5229200"/>
            <a:ext cx="7772400" cy="1362075"/>
          </a:xfrm>
        </p:spPr>
        <p:txBody>
          <a:bodyPr/>
          <a:lstStyle/>
          <a:p>
            <a:r>
              <a:rPr lang="nl-NL" dirty="0"/>
              <a:t>Dode cellen beschermen</a:t>
            </a:r>
          </a:p>
        </p:txBody>
      </p:sp>
      <p:sp>
        <p:nvSpPr>
          <p:cNvPr id="3" name="Tijdelijke aanduiding voor tekst 2"/>
          <p:cNvSpPr>
            <a:spLocks noGrp="1"/>
          </p:cNvSpPr>
          <p:nvPr>
            <p:ph type="body" idx="1"/>
          </p:nvPr>
        </p:nvSpPr>
        <p:spPr>
          <a:xfrm>
            <a:off x="611560" y="1628800"/>
            <a:ext cx="8027169" cy="3354164"/>
          </a:xfrm>
        </p:spPr>
        <p:txBody>
          <a:bodyPr>
            <a:normAutofit/>
          </a:bodyPr>
          <a:lstStyle/>
          <a:p>
            <a:r>
              <a:rPr lang="nl-NL" dirty="0">
                <a:solidFill>
                  <a:schemeClr val="tx1"/>
                </a:solidFill>
              </a:rPr>
              <a:t>De bladeren leveren een stuk minder energie, omdat er minder zonlicht is in de winter. Vandaar dat de meeste bomen hun bladeren verliezen in de winter. De boom laat dan de cellen tussen de steel en het blad verharden en afsterven. Zo waaien ze bij een windstoot makkelijk af zonder een open wond achter te laten. De plant zet dan apoptose in ter bescherming. De plantencellen rondom een wondje verharden. Hierna gaan de cellen dood, waardoor ze een ondoordringbare laag vormen.</a:t>
            </a:r>
          </a:p>
          <a:p>
            <a:endParaRPr lang="nl-NL" dirty="0"/>
          </a:p>
          <a:p>
            <a:endParaRPr lang="nl-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5656" y="116632"/>
            <a:ext cx="1932484" cy="189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17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124744"/>
            <a:ext cx="7772400" cy="1500187"/>
          </a:xfrm>
        </p:spPr>
        <p:txBody>
          <a:bodyPr/>
          <a:lstStyle/>
          <a:p>
            <a:r>
              <a:rPr lang="nl-NL" dirty="0">
                <a:solidFill>
                  <a:schemeClr val="tx1"/>
                </a:solidFill>
              </a:rPr>
              <a:t>Gecontroleerde celdood, of apoptose, is ook nodig voor voortplanting. Bevruchte bloemen sterven bijvoorbeeld af om plaats te maken voor een vrucht</a:t>
            </a:r>
            <a:r>
              <a:rPr lang="nl-NL"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912980"/>
            <a:ext cx="3959721" cy="363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86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5013176"/>
            <a:ext cx="7772400" cy="1362075"/>
          </a:xfrm>
        </p:spPr>
        <p:txBody>
          <a:bodyPr/>
          <a:lstStyle/>
          <a:p>
            <a:r>
              <a:rPr lang="nl-NL" dirty="0"/>
              <a:t>Het verschil tussen afsterven en gecontroleerd doodgaan</a:t>
            </a:r>
          </a:p>
        </p:txBody>
      </p:sp>
      <p:sp>
        <p:nvSpPr>
          <p:cNvPr id="3" name="Tijdelijke aanduiding voor tekst 2"/>
          <p:cNvSpPr>
            <a:spLocks noGrp="1"/>
          </p:cNvSpPr>
          <p:nvPr>
            <p:ph type="body" idx="1"/>
          </p:nvPr>
        </p:nvSpPr>
        <p:spPr>
          <a:xfrm>
            <a:off x="395536" y="980728"/>
            <a:ext cx="8136904" cy="3384376"/>
          </a:xfrm>
        </p:spPr>
        <p:txBody>
          <a:bodyPr>
            <a:normAutofit/>
          </a:bodyPr>
          <a:lstStyle/>
          <a:p>
            <a:r>
              <a:rPr lang="nl-NL" dirty="0">
                <a:solidFill>
                  <a:schemeClr val="tx1"/>
                </a:solidFill>
              </a:rPr>
              <a:t>Tijdens apoptose zijn de stofjes die vrijkomen nuttig. </a:t>
            </a:r>
          </a:p>
          <a:p>
            <a:endParaRPr lang="nl-NL" dirty="0">
              <a:solidFill>
                <a:schemeClr val="tx1"/>
              </a:solidFill>
            </a:endParaRPr>
          </a:p>
          <a:p>
            <a:r>
              <a:rPr lang="nl-NL" dirty="0">
                <a:solidFill>
                  <a:schemeClr val="tx1"/>
                </a:solidFill>
              </a:rPr>
              <a:t>Voedingsstoffen en </a:t>
            </a:r>
            <a:r>
              <a:rPr lang="nl-NL" dirty="0" err="1">
                <a:solidFill>
                  <a:schemeClr val="tx1"/>
                </a:solidFill>
              </a:rPr>
              <a:t>bladgroenkorrels</a:t>
            </a:r>
            <a:r>
              <a:rPr lang="nl-NL" dirty="0">
                <a:solidFill>
                  <a:schemeClr val="tx1"/>
                </a:solidFill>
              </a:rPr>
              <a:t> die voor energie zorgen in een cel zijn hier voorbeelden van. </a:t>
            </a:r>
          </a:p>
          <a:p>
            <a:endParaRPr lang="nl-NL" dirty="0">
              <a:solidFill>
                <a:schemeClr val="tx1"/>
              </a:solidFill>
            </a:endParaRPr>
          </a:p>
          <a:p>
            <a:r>
              <a:rPr lang="nl-NL" dirty="0">
                <a:solidFill>
                  <a:schemeClr val="tx1"/>
                </a:solidFill>
              </a:rPr>
              <a:t>Vanuit de oude blaadjes gaan ze naar andere plekken waar de stoffen hergebruikt worden. Door het wegtrekken van </a:t>
            </a:r>
            <a:r>
              <a:rPr lang="nl-NL" dirty="0" err="1">
                <a:solidFill>
                  <a:schemeClr val="tx1"/>
                </a:solidFill>
              </a:rPr>
              <a:t>bladgroenkorrels</a:t>
            </a:r>
            <a:r>
              <a:rPr lang="nl-NL" dirty="0">
                <a:solidFill>
                  <a:schemeClr val="tx1"/>
                </a:solidFill>
              </a:rPr>
              <a:t> die blaadjes hun groene kleur geven, verkleuren de bladeren in de herfst naar andere tinten.</a:t>
            </a:r>
          </a:p>
        </p:txBody>
      </p:sp>
    </p:spTree>
    <p:extLst>
      <p:ext uri="{BB962C8B-B14F-4D97-AF65-F5344CB8AC3E}">
        <p14:creationId xmlns:p14="http://schemas.microsoft.com/office/powerpoint/2010/main" val="1152569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67544" y="764704"/>
            <a:ext cx="8064895" cy="3888432"/>
          </a:xfrm>
        </p:spPr>
        <p:txBody>
          <a:bodyPr>
            <a:normAutofit lnSpcReduction="10000"/>
          </a:bodyPr>
          <a:lstStyle/>
          <a:p>
            <a:r>
              <a:rPr lang="nl-NL" dirty="0">
                <a:solidFill>
                  <a:schemeClr val="tx1"/>
                </a:solidFill>
              </a:rPr>
              <a:t>Apoptose treedt ook op bij beschadiging van planten. Planten proberen namelijk een evenwicht te bewaren tussen de hoeveelheid bovengrondse en ondergrondse delen. </a:t>
            </a:r>
          </a:p>
          <a:p>
            <a:endParaRPr lang="nl-NL" dirty="0">
              <a:solidFill>
                <a:schemeClr val="tx1"/>
              </a:solidFill>
            </a:endParaRPr>
          </a:p>
          <a:p>
            <a:r>
              <a:rPr lang="nl-NL" dirty="0">
                <a:solidFill>
                  <a:schemeClr val="tx1"/>
                </a:solidFill>
              </a:rPr>
              <a:t>Worden bovengrondse delen verwijderd door bijvoorbeeld vraat dan worden voedingsstoffen uit delen van het wortelgestel onttrokken, waarbij wortels afsterven. </a:t>
            </a:r>
          </a:p>
          <a:p>
            <a:endParaRPr lang="nl-NL" dirty="0">
              <a:solidFill>
                <a:schemeClr val="tx1"/>
              </a:solidFill>
            </a:endParaRPr>
          </a:p>
          <a:p>
            <a:r>
              <a:rPr lang="nl-NL" dirty="0">
                <a:solidFill>
                  <a:schemeClr val="tx1"/>
                </a:solidFill>
              </a:rPr>
              <a:t>Bij verplanten zullen bovengrondse delen afsterven zodat sneller nieuwe wortels gevormd kunnen worden. Ook bij vochttekort zullen bovengrondse delen afsterven om het wortelstelsel uit te kunnen breiden op zoek naar water.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581128"/>
            <a:ext cx="2120619" cy="212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19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5085184"/>
            <a:ext cx="7772400" cy="1362075"/>
          </a:xfrm>
        </p:spPr>
        <p:txBody>
          <a:bodyPr/>
          <a:lstStyle/>
          <a:p>
            <a:r>
              <a:rPr lang="nl-NL" dirty="0"/>
              <a:t>Signaal voor apoptose</a:t>
            </a:r>
          </a:p>
        </p:txBody>
      </p:sp>
      <p:sp>
        <p:nvSpPr>
          <p:cNvPr id="3" name="Tijdelijke aanduiding voor tekst 2"/>
          <p:cNvSpPr>
            <a:spLocks noGrp="1"/>
          </p:cNvSpPr>
          <p:nvPr>
            <p:ph type="body" idx="1"/>
          </p:nvPr>
        </p:nvSpPr>
        <p:spPr>
          <a:xfrm>
            <a:off x="467544" y="1268761"/>
            <a:ext cx="8027169" cy="3138140"/>
          </a:xfrm>
        </p:spPr>
        <p:txBody>
          <a:bodyPr>
            <a:normAutofit/>
          </a:bodyPr>
          <a:lstStyle/>
          <a:p>
            <a:r>
              <a:rPr lang="nl-NL" dirty="0">
                <a:solidFill>
                  <a:schemeClr val="tx1"/>
                </a:solidFill>
              </a:rPr>
              <a:t>Hoe weten cellen dat het tijd is voor apoptose? Meestal geven andere cellen in de plant daar signalen voor af. Dit gebeurt bijvoorbeeld na schade, als het herfst wordt of als een bloem bevrucht is. </a:t>
            </a:r>
          </a:p>
          <a:p>
            <a:endParaRPr lang="nl-NL" dirty="0">
              <a:solidFill>
                <a:schemeClr val="tx1"/>
              </a:solidFill>
            </a:endParaRPr>
          </a:p>
          <a:p>
            <a:r>
              <a:rPr lang="nl-NL" dirty="0">
                <a:solidFill>
                  <a:schemeClr val="tx1"/>
                </a:solidFill>
              </a:rPr>
              <a:t>Een cel staat altijd op de uitkijk voor dit soort signalen. Wanneer een boom aanvoelt dat het kouder wordt zal een cel signalen ontvangen om tot apoptose over te gaan. Zo begint het verkleuren van de blaadjes op tijd voor de herfstdagen.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077072"/>
            <a:ext cx="17145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932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2276872"/>
            <a:ext cx="7772400" cy="1362075"/>
          </a:xfrm>
        </p:spPr>
        <p:txBody>
          <a:bodyPr>
            <a:normAutofit/>
          </a:bodyPr>
          <a:lstStyle/>
          <a:p>
            <a:r>
              <a:rPr lang="nl-NL" dirty="0"/>
              <a:t>Maak een samenvatting van deze </a:t>
            </a:r>
            <a:r>
              <a:rPr lang="nl-NL" dirty="0" err="1"/>
              <a:t>powerpoint</a:t>
            </a:r>
            <a:endParaRPr lang="nl-NL" dirty="0"/>
          </a:p>
        </p:txBody>
      </p:sp>
    </p:spTree>
    <p:extLst>
      <p:ext uri="{BB962C8B-B14F-4D97-AF65-F5344CB8AC3E}">
        <p14:creationId xmlns:p14="http://schemas.microsoft.com/office/powerpoint/2010/main" val="193037257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3" ma:contentTypeDescription="Een nieuw document maken." ma:contentTypeScope="" ma:versionID="f42ae457884816ed65af66d6ecd6449e">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e05c96bf4333897997b4b9524680d5b4"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057E73-59F3-4493-B92B-3C43E1D6698A}">
  <ds:schemaRefs>
    <ds:schemaRef ds:uri="bfe1b49f-1cd4-47d5-a3dc-4ad9ba0da7af"/>
    <ds:schemaRef ds:uri="c2e09757-d42c-4fcd-ae27-c71d4b258210"/>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321A1471-BAB1-422B-9D87-37F14B3F0BC8}">
  <ds:schemaRefs>
    <ds:schemaRef ds:uri="http://schemas.microsoft.com/sharepoint/v3/contenttype/forms"/>
  </ds:schemaRefs>
</ds:datastoreItem>
</file>

<file path=customXml/itemProps3.xml><?xml version="1.0" encoding="utf-8"?>
<ds:datastoreItem xmlns:ds="http://schemas.openxmlformats.org/officeDocument/2006/customXml" ds:itemID="{85516E64-04F7-4A24-965D-70839A5D6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TotalTime>
  <Words>487</Words>
  <Application>Microsoft Office PowerPoint</Application>
  <PresentationFormat>Diavoorstelling (4:3)</PresentationFormat>
  <Paragraphs>36</Paragraphs>
  <Slides>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Calibri</vt:lpstr>
      <vt:lpstr>Kantoorthema</vt:lpstr>
      <vt:lpstr>Les 6 </vt:lpstr>
      <vt:lpstr>Vorige les</vt:lpstr>
      <vt:lpstr>Inleiding</vt:lpstr>
      <vt:lpstr>Dode cellen beschermen</vt:lpstr>
      <vt:lpstr>PowerPoint-presentatie</vt:lpstr>
      <vt:lpstr>Het verschil tussen afsterven en gecontroleerd doodgaan</vt:lpstr>
      <vt:lpstr>PowerPoint-presentatie</vt:lpstr>
      <vt:lpstr>Signaal voor apoptose</vt:lpstr>
      <vt:lpstr>Maak een samenvatting van deze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6</dc:title>
  <dc:creator>admin</dc:creator>
  <cp:lastModifiedBy>Gé Verbeek</cp:lastModifiedBy>
  <cp:revision>8</cp:revision>
  <dcterms:created xsi:type="dcterms:W3CDTF">2019-10-17T19:24:24Z</dcterms:created>
  <dcterms:modified xsi:type="dcterms:W3CDTF">2020-10-22T18:35:20Z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